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8288000" cy="10287000"/>
  <p:notesSz cx="6954838" cy="9236075"/>
  <p:embeddedFontLst>
    <p:embeddedFont>
      <p:font typeface="Calibre" panose="020B0503030202060203" pitchFamily="34" charset="77"/>
      <p:regular r:id="rId22"/>
    </p:embeddedFont>
    <p:embeddedFont>
      <p:font typeface="Calibre Bold" panose="020B0803030202060203" pitchFamily="34" charset="77"/>
      <p:regular r:id="rId23"/>
      <p:bold r:id="rId24"/>
    </p:embeddedFont>
    <p:embeddedFont>
      <p:font typeface="Calibre Medium" panose="020B0603030202060203" pitchFamily="34" charset="77"/>
      <p:regular r:id="rId25"/>
    </p:embeddedFont>
    <p:embeddedFont>
      <p:font typeface="Calibre Semi-Bold" panose="020B0703030202060203" pitchFamily="34" charset="77"/>
      <p:regular r:id="rId26"/>
      <p:bold r:id="rId27"/>
    </p:embeddedFont>
    <p:embeddedFont>
      <p:font typeface="Heading Now 31-38" pitchFamily="2" charset="0"/>
      <p:regular r:id="rId28"/>
    </p:embeddedFont>
    <p:embeddedFont>
      <p:font typeface="Heading Now 31-38 Bold" pitchFamily="2" charset="0"/>
      <p:regular r:id="rId29"/>
      <p:bold r:id="rId30"/>
    </p:embeddedFont>
    <p:embeddedFont>
      <p:font typeface="Heading Now 61-68 Bold" pitchFamily="2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58"/>
  </p:normalViewPr>
  <p:slideViewPr>
    <p:cSldViewPr snapToGrid="0">
      <p:cViewPr varScale="1">
        <p:scale>
          <a:sx n="80" d="100"/>
          <a:sy n="80" d="100"/>
        </p:scale>
        <p:origin x="85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trice Karen Bjørsvik" userId="3720385a-5ad1-4f75-a2e1-cd21743e48a6" providerId="ADAL" clId="{3048A974-D4B5-587A-86EB-6965B8B4E09D}"/>
    <pc:docChg chg="modSld">
      <pc:chgData name="Beatrice Karen Bjørsvik" userId="3720385a-5ad1-4f75-a2e1-cd21743e48a6" providerId="ADAL" clId="{3048A974-D4B5-587A-86EB-6965B8B4E09D}" dt="2026-02-27T09:22:57.170" v="1" actId="207"/>
      <pc:docMkLst>
        <pc:docMk/>
      </pc:docMkLst>
      <pc:sldChg chg="modSp mod">
        <pc:chgData name="Beatrice Karen Bjørsvik" userId="3720385a-5ad1-4f75-a2e1-cd21743e48a6" providerId="ADAL" clId="{3048A974-D4B5-587A-86EB-6965B8B4E09D}" dt="2026-02-27T09:22:57.170" v="1" actId="207"/>
        <pc:sldMkLst>
          <pc:docMk/>
          <pc:sldMk cId="0" sldId="256"/>
        </pc:sldMkLst>
        <pc:spChg chg="mod">
          <ac:chgData name="Beatrice Karen Bjørsvik" userId="3720385a-5ad1-4f75-a2e1-cd21743e48a6" providerId="ADAL" clId="{3048A974-D4B5-587A-86EB-6965B8B4E09D}" dt="2026-02-27T09:22:57.170" v="1" actId="207"/>
          <ac:spMkLst>
            <pc:docMk/>
            <pc:sldMk cId="0" sldId="256"/>
            <ac:spMk id="7" creationId="{93D01A9B-EE5D-5865-0F06-9FA2C3DDA5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504B0-681E-41E5-B076-52B9BE4EF8EC}" type="datetimeFigureOut">
              <a:rPr lang="en-US" smtClean="0"/>
              <a:t>2/27/26</a:t>
            </a:fld>
            <a:endParaRPr lang="en-US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419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64188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30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940175" y="8772525"/>
            <a:ext cx="30130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63436-69DC-4A1C-A2A4-2710098DF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8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216152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4" name="TextBox 4"/>
          <p:cNvSpPr txBox="1"/>
          <p:nvPr/>
        </p:nvSpPr>
        <p:spPr>
          <a:xfrm>
            <a:off x="1028700" y="4941928"/>
            <a:ext cx="16230600" cy="185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0000" b="1" dirty="0">
                <a:solidFill>
                  <a:srgbClr val="FEFEFE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BARENTSHAVET I SPILL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00421" y="7368579"/>
            <a:ext cx="12687159" cy="1687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en-US" sz="60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Sikkerhetspolitisk risiko for olje- og gassvirksomhet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33588" y="558799"/>
            <a:ext cx="8682093" cy="2134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Presentasjon</a:t>
            </a:r>
            <a:r>
              <a:rPr lang="en-US" sz="32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for Norsk </a:t>
            </a:r>
            <a:r>
              <a:rPr lang="en-US" sz="32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klimastiftelse</a:t>
            </a:r>
            <a:endParaRPr lang="en-US" sz="3200" dirty="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32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Aage Borchgrevink, Den </a:t>
            </a:r>
            <a:r>
              <a:rPr lang="en-US" sz="32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norske</a:t>
            </a:r>
            <a:r>
              <a:rPr lang="en-US" sz="32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2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Helsingforskomité</a:t>
            </a:r>
            <a:endParaRPr lang="en-US" sz="3200" dirty="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32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25. </a:t>
            </a:r>
            <a:r>
              <a:rPr lang="en-US" sz="32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februar</a:t>
            </a:r>
            <a:r>
              <a:rPr lang="en-US" sz="32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D01A9B-EE5D-5865-0F06-9FA2C3DDA5D6}"/>
              </a:ext>
            </a:extLst>
          </p:cNvPr>
          <p:cNvSpPr txBox="1"/>
          <p:nvPr/>
        </p:nvSpPr>
        <p:spPr>
          <a:xfrm>
            <a:off x="12782145" y="9624424"/>
            <a:ext cx="5505855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nb-NO" sz="2400" noProof="1">
                <a:solidFill>
                  <a:schemeClr val="bg1"/>
                </a:solidFill>
                <a:latin typeface="Calibre"/>
                <a:ea typeface="Calibre"/>
                <a:cs typeface="Calibre"/>
                <a:sym typeface="Calibre"/>
              </a:rPr>
              <a:t>PowerPoint utformet av Beatrice K. Bjørsvik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3" name="Freeform 3"/>
          <p:cNvSpPr/>
          <p:nvPr/>
        </p:nvSpPr>
        <p:spPr>
          <a:xfrm>
            <a:off x="8162131" y="8219304"/>
            <a:ext cx="1963738" cy="1038996"/>
          </a:xfrm>
          <a:custGeom>
            <a:avLst/>
            <a:gdLst/>
            <a:ahLst/>
            <a:cxnLst/>
            <a:rect l="l" t="t" r="r" b="b"/>
            <a:pathLst>
              <a:path w="1963738" h="1038996">
                <a:moveTo>
                  <a:pt x="0" y="0"/>
                </a:moveTo>
                <a:lnTo>
                  <a:pt x="1963738" y="0"/>
                </a:lnTo>
                <a:lnTo>
                  <a:pt x="1963738" y="1038996"/>
                </a:lnTo>
                <a:lnTo>
                  <a:pt x="0" y="10389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4" name="TextBox 4"/>
          <p:cNvSpPr txBox="1"/>
          <p:nvPr/>
        </p:nvSpPr>
        <p:spPr>
          <a:xfrm>
            <a:off x="1249260" y="3045215"/>
            <a:ext cx="15789479" cy="2740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8"/>
              </a:lnSpc>
            </a:pPr>
            <a:r>
              <a:rPr lang="en-US" sz="13998" b="1">
                <a:solidFill>
                  <a:srgbClr val="C6624D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HVEM GARANTERER SIKKERHETEN?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2986" y="577849"/>
            <a:ext cx="3486045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PRESENTERT AV: </a:t>
            </a:r>
            <a:r>
              <a:rPr lang="en-US" sz="1599" b="1">
                <a:solidFill>
                  <a:srgbClr val="C6624D"/>
                </a:solidFill>
                <a:latin typeface="Calibre Semi-Bold"/>
                <a:ea typeface="Calibre Semi-Bold"/>
                <a:cs typeface="Calibre Semi-Bold"/>
                <a:sym typeface="Calibre Semi-Bold"/>
              </a:rPr>
              <a:t>AAGE BORCHGREVINK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737641"/>
            <a:ext cx="824581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l">
              <a:lnSpc>
                <a:spcPts val="4199"/>
              </a:lnSpc>
              <a:buFont typeface="Arial"/>
              <a:buChar char="•"/>
            </a:pPr>
            <a:r>
              <a:rPr lang="en-US" sz="3499" spc="-17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Usikkerhet rundt USAs langsiktige rolle</a:t>
            </a:r>
          </a:p>
          <a:p>
            <a:pPr marL="755644" lvl="1" indent="-377822" algn="l">
              <a:lnSpc>
                <a:spcPts val="4199"/>
              </a:lnSpc>
              <a:buFont typeface="Arial"/>
              <a:buChar char="•"/>
            </a:pPr>
            <a:r>
              <a:rPr lang="en-US" sz="3499" spc="-17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EU diskuterer styrket arktisk engasjement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13483" y="5709066"/>
            <a:ext cx="8245817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200"/>
              </a:lnSpc>
              <a:buFont typeface="Arial"/>
              <a:buChar char="•"/>
            </a:pPr>
            <a:r>
              <a:rPr lang="en-US" sz="3500" spc="-17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Økt nordisk og britisk samarbeid</a:t>
            </a:r>
          </a:p>
          <a:p>
            <a:pPr marL="755651" lvl="1" indent="-377825" algn="l">
              <a:lnSpc>
                <a:spcPts val="4200"/>
              </a:lnSpc>
              <a:buFont typeface="Arial"/>
              <a:buChar char="•"/>
            </a:pPr>
            <a:r>
              <a:rPr lang="en-US" sz="3500" spc="-17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Ingen garanti for langsiktig gassmarked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3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2986" y="7173156"/>
            <a:ext cx="571022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C6624D"/>
                </a:solidFill>
                <a:latin typeface="Calibre Bold"/>
                <a:ea typeface="Calibre Bold"/>
                <a:cs typeface="Calibre Bold"/>
                <a:sym typeface="Calibre Bold"/>
              </a:rPr>
              <a:t>STØ KURS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964021" y="7173156"/>
            <a:ext cx="571022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C6624D"/>
                </a:solidFill>
                <a:latin typeface="Calibre Bold"/>
                <a:ea typeface="Calibre Bold"/>
                <a:cs typeface="Calibre Bold"/>
                <a:sym typeface="Calibre Bold"/>
              </a:rPr>
              <a:t>OLIGARKISK MAKTSKIFTE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411524" y="7173156"/>
            <a:ext cx="4847776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C6624D"/>
                </a:solidFill>
                <a:latin typeface="Calibre Bold"/>
                <a:ea typeface="Calibre Bold"/>
                <a:cs typeface="Calibre Bold"/>
                <a:sym typeface="Calibre Bold"/>
              </a:rPr>
              <a:t>KOLLAPS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2986" y="577849"/>
            <a:ext cx="3486045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PRESENTERT AV: </a:t>
            </a:r>
            <a:r>
              <a:rPr lang="en-US" sz="1599" b="1">
                <a:solidFill>
                  <a:srgbClr val="C6624D"/>
                </a:solidFill>
                <a:latin typeface="Calibre Semi-Bold"/>
                <a:ea typeface="Calibre Semi-Bold"/>
                <a:cs typeface="Calibre Semi-Bold"/>
                <a:sym typeface="Calibre Semi-Bold"/>
              </a:rPr>
              <a:t>AAGE BORCHGREVINK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2986" y="6000431"/>
            <a:ext cx="3087231" cy="1164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59"/>
              </a:lnSpc>
              <a:spcBef>
                <a:spcPct val="0"/>
              </a:spcBef>
            </a:pPr>
            <a:r>
              <a:rPr lang="en-US" sz="5899">
                <a:solidFill>
                  <a:srgbClr val="FEFEFE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Tre scenarier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2986" y="7742997"/>
            <a:ext cx="5710220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Videreføring av dagens regime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⟶ Vedvarende høy trussel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64021" y="7742997"/>
            <a:ext cx="5710220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Intern 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omorganisering</a:t>
            </a: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for å 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redde</a:t>
            </a: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økonomien</a:t>
            </a:r>
            <a:endParaRPr lang="en-US" sz="240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⟶ 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Ustabil</a:t>
            </a: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og</a:t>
            </a: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uforutsigbar</a:t>
            </a: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overgang</a:t>
            </a:r>
            <a:endParaRPr lang="en-US" sz="240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412178" y="7742997"/>
            <a:ext cx="4847122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Økonomisk</a:t>
            </a: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implosjon</a:t>
            </a: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og</a:t>
            </a: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fragmentering</a:t>
            </a:r>
            <a:endParaRPr lang="en-US" sz="240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⟶ Regional 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usikkerhet</a:t>
            </a:r>
            <a:endParaRPr lang="en-US" sz="240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09161" y="2051447"/>
            <a:ext cx="12272056" cy="421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278"/>
              </a:lnSpc>
            </a:pPr>
            <a:r>
              <a:rPr lang="en-US" sz="16998" b="1">
                <a:solidFill>
                  <a:srgbClr val="FEFEFE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RUSSLAND</a:t>
            </a:r>
            <a:r>
              <a:rPr lang="en-US" sz="16998" b="1">
                <a:solidFill>
                  <a:srgbClr val="C6624D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 ETTER 2026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3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8458199" y="1790700"/>
            <a:ext cx="8801101" cy="7010400"/>
            <a:chOff x="0" y="0"/>
            <a:chExt cx="5520932" cy="548242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16453" r="16453"/>
            <a:stretch>
              <a:fillRect/>
            </a:stretch>
          </p:blipFill>
          <p:spPr>
            <a:xfrm>
              <a:off x="0" y="0"/>
              <a:ext cx="5520932" cy="5482421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028700" y="1712603"/>
            <a:ext cx="7745482" cy="3430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79"/>
              </a:lnSpc>
            </a:pPr>
            <a:r>
              <a:rPr lang="en-US" sz="11599" b="1">
                <a:solidFill>
                  <a:srgbClr val="FEFEFE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KONKRETE RISIKOER </a:t>
            </a:r>
          </a:p>
          <a:p>
            <a:pPr algn="l">
              <a:lnSpc>
                <a:spcPts val="12179"/>
              </a:lnSpc>
            </a:pPr>
            <a:r>
              <a:rPr lang="en-US" sz="11599" b="1">
                <a:solidFill>
                  <a:srgbClr val="FEFEFE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I BARENSTHAVET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2986" y="5266485"/>
            <a:ext cx="5348893" cy="214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Sabotasje</a:t>
            </a: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mot 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Melkøya</a:t>
            </a: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LNG-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anlegg</a:t>
            </a:r>
            <a:endParaRPr lang="en-US" sz="240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Angrep</a:t>
            </a: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på</a:t>
            </a: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Johan Castberg-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skipet</a:t>
            </a:r>
            <a:endParaRPr lang="en-US" sz="240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Kuttede</a:t>
            </a: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fiberkabler</a:t>
            </a:r>
            <a:endParaRPr lang="en-US" sz="240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Uhell</a:t>
            </a: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med </a:t>
            </a: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skyggetankere</a:t>
            </a:r>
            <a:endParaRPr lang="en-US" sz="240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Rørledninger</a:t>
            </a: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2986" y="577849"/>
            <a:ext cx="3486045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PRESENTERT AV: </a:t>
            </a:r>
            <a:r>
              <a:rPr lang="en-US" sz="1599" b="1">
                <a:solidFill>
                  <a:srgbClr val="C6624D"/>
                </a:solidFill>
                <a:latin typeface="Calibre Semi-Bold"/>
                <a:ea typeface="Calibre Semi-Bold"/>
                <a:cs typeface="Calibre Semi-Bold"/>
                <a:sym typeface="Calibre Semi-Bold"/>
              </a:rPr>
              <a:t>AAGE BORCHGREVINK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18601" y="9493190"/>
            <a:ext cx="4411577" cy="36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Foto: Antti Aimo-Koivisto/Lehtikuva/AP/NTB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3" name="Freeform 3"/>
          <p:cNvSpPr/>
          <p:nvPr/>
        </p:nvSpPr>
        <p:spPr>
          <a:xfrm>
            <a:off x="13274394" y="5069174"/>
            <a:ext cx="3984906" cy="4189126"/>
          </a:xfrm>
          <a:custGeom>
            <a:avLst/>
            <a:gdLst/>
            <a:ahLst/>
            <a:cxnLst/>
            <a:rect l="l" t="t" r="r" b="b"/>
            <a:pathLst>
              <a:path w="3984906" h="4189126">
                <a:moveTo>
                  <a:pt x="0" y="0"/>
                </a:moveTo>
                <a:lnTo>
                  <a:pt x="3984906" y="0"/>
                </a:lnTo>
                <a:lnTo>
                  <a:pt x="3984906" y="4189126"/>
                </a:lnTo>
                <a:lnTo>
                  <a:pt x="0" y="4189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4" name="TextBox 4"/>
          <p:cNvSpPr txBox="1"/>
          <p:nvPr/>
        </p:nvSpPr>
        <p:spPr>
          <a:xfrm>
            <a:off x="1028700" y="2467494"/>
            <a:ext cx="16246314" cy="171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79"/>
              </a:lnSpc>
            </a:pPr>
            <a:r>
              <a:rPr lang="en-US" sz="11999" b="1">
                <a:solidFill>
                  <a:srgbClr val="FEFEFE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ØKTE KOSTNADER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2986" y="577849"/>
            <a:ext cx="3486045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PRESENTERT AV: </a:t>
            </a:r>
            <a:r>
              <a:rPr lang="en-US" sz="1599" b="1">
                <a:solidFill>
                  <a:srgbClr val="C6624D"/>
                </a:solidFill>
                <a:latin typeface="Calibre Semi-Bold"/>
                <a:ea typeface="Calibre Semi-Bold"/>
                <a:cs typeface="Calibre Semi-Bold"/>
                <a:sym typeface="Calibre Semi-Bold"/>
              </a:rPr>
              <a:t>AAGE BORCHGREVINK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074915"/>
            <a:ext cx="9975914" cy="1365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SIKKERHET HAR EN PRIS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2986" y="5555995"/>
            <a:ext cx="9115420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1" lvl="1" indent="-431796" algn="l">
              <a:lnSpc>
                <a:spcPts val="4799"/>
              </a:lnSpc>
              <a:buFont typeface="Arial"/>
              <a:buChar char="•"/>
            </a:pPr>
            <a:r>
              <a:rPr lang="en-US" sz="3999" spc="-19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Økt</a:t>
            </a:r>
            <a:r>
              <a:rPr lang="en-US" sz="3999" spc="-1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999" spc="-19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overvåkning</a:t>
            </a:r>
            <a:r>
              <a:rPr lang="en-US" sz="3999" spc="-1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999" spc="-19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og</a:t>
            </a:r>
            <a:r>
              <a:rPr lang="en-US" sz="3999" spc="-1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999" spc="-19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beredskap</a:t>
            </a:r>
            <a:endParaRPr lang="en-US" sz="3999" spc="-19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863591" lvl="1" indent="-431796" algn="l">
              <a:lnSpc>
                <a:spcPts val="4799"/>
              </a:lnSpc>
              <a:buFont typeface="Arial"/>
              <a:buChar char="•"/>
            </a:pPr>
            <a:r>
              <a:rPr lang="en-US" sz="3999" spc="-19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Høyere</a:t>
            </a:r>
            <a:r>
              <a:rPr lang="en-US" sz="3999" spc="-1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999" spc="-19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forsikringspremier</a:t>
            </a:r>
            <a:endParaRPr lang="en-US" sz="3999" spc="-19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863591" lvl="1" indent="-431796" algn="l">
              <a:lnSpc>
                <a:spcPts val="4799"/>
              </a:lnSpc>
              <a:buFont typeface="Arial"/>
              <a:buChar char="•"/>
            </a:pPr>
            <a:r>
              <a:rPr lang="en-US" sz="3999" spc="-19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Militær</a:t>
            </a:r>
            <a:r>
              <a:rPr lang="en-US" sz="3999" spc="-1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999" spc="-19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tilstedeværelse</a:t>
            </a:r>
            <a:endParaRPr lang="en-US" sz="3999" spc="-19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863591" lvl="1" indent="-431796" algn="l">
              <a:lnSpc>
                <a:spcPts val="4799"/>
              </a:lnSpc>
              <a:buFont typeface="Arial"/>
              <a:buChar char="•"/>
            </a:pPr>
            <a:r>
              <a:rPr lang="en-US" sz="3999" spc="-1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Faktor X: </a:t>
            </a:r>
            <a:r>
              <a:rPr lang="en-US" sz="3999" spc="-19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Markedsusikkerhet</a:t>
            </a:r>
            <a:endParaRPr lang="en-US" sz="3999" spc="-19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3" name="Freeform 3"/>
          <p:cNvSpPr/>
          <p:nvPr/>
        </p:nvSpPr>
        <p:spPr>
          <a:xfrm flipH="1">
            <a:off x="7599986" y="6717028"/>
            <a:ext cx="3072313" cy="2281193"/>
          </a:xfrm>
          <a:custGeom>
            <a:avLst/>
            <a:gdLst/>
            <a:ahLst/>
            <a:cxnLst/>
            <a:rect l="l" t="t" r="r" b="b"/>
            <a:pathLst>
              <a:path w="3072313" h="2281193">
                <a:moveTo>
                  <a:pt x="3072313" y="0"/>
                </a:moveTo>
                <a:lnTo>
                  <a:pt x="0" y="0"/>
                </a:lnTo>
                <a:lnTo>
                  <a:pt x="0" y="2281193"/>
                </a:lnTo>
                <a:lnTo>
                  <a:pt x="3072313" y="2281193"/>
                </a:lnTo>
                <a:lnTo>
                  <a:pt x="30723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4" name="TextBox 4"/>
          <p:cNvSpPr txBox="1"/>
          <p:nvPr/>
        </p:nvSpPr>
        <p:spPr>
          <a:xfrm>
            <a:off x="1012986" y="2229756"/>
            <a:ext cx="16246314" cy="2987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79"/>
              </a:lnSpc>
            </a:pPr>
            <a:r>
              <a:rPr lang="en-US" sz="11999" b="1">
                <a:solidFill>
                  <a:srgbClr val="C6624D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AKTIVITET VS TILBAKEHOLDENHET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2986" y="577849"/>
            <a:ext cx="3486045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PRESENTERT AV: </a:t>
            </a:r>
            <a:r>
              <a:rPr lang="en-US" sz="1599" b="1">
                <a:solidFill>
                  <a:srgbClr val="C6624D"/>
                </a:solidFill>
                <a:latin typeface="Calibre Semi-Bold"/>
                <a:ea typeface="Calibre Semi-Bold"/>
                <a:cs typeface="Calibre Semi-Bold"/>
                <a:sym typeface="Calibre Semi-Bold"/>
              </a:rPr>
              <a:t>AAGE BORCHGREVINK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000874"/>
            <a:ext cx="4604975" cy="127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5" lvl="1" indent="-259078" algn="just">
              <a:lnSpc>
                <a:spcPts val="3359"/>
              </a:lnSpc>
              <a:buFont typeface="Arial"/>
              <a:buChar char="•"/>
            </a:pPr>
            <a:r>
              <a:rPr lang="en-US" sz="2399" err="1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Styrker</a:t>
            </a:r>
            <a:r>
              <a:rPr lang="en-US" sz="23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399" err="1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norsk</a:t>
            </a:r>
            <a:r>
              <a:rPr lang="en-US" sz="23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399" err="1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tilstedeværelse</a:t>
            </a:r>
            <a:endParaRPr lang="en-US" sz="2399">
              <a:solidFill>
                <a:srgbClr val="FFFFFF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518155" lvl="1" indent="-259078" algn="just">
              <a:lnSpc>
                <a:spcPts val="3359"/>
              </a:lnSpc>
              <a:buFont typeface="Arial"/>
              <a:buChar char="•"/>
            </a:pPr>
            <a:r>
              <a:rPr lang="en-US" sz="2399" err="1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Underbygger</a:t>
            </a:r>
            <a:r>
              <a:rPr lang="en-US" sz="23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399" err="1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suverenitet</a:t>
            </a:r>
            <a:r>
              <a:rPr lang="en-US" sz="23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 i </a:t>
            </a:r>
            <a:r>
              <a:rPr lang="en-US" sz="2399" err="1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nord</a:t>
            </a:r>
            <a:endParaRPr lang="en-US" sz="2399">
              <a:solidFill>
                <a:srgbClr val="FFFFFF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518155" lvl="1" indent="-259078" algn="just">
              <a:lnSpc>
                <a:spcPts val="3359"/>
              </a:lnSpc>
              <a:buFont typeface="Arial"/>
              <a:buChar char="•"/>
            </a:pPr>
            <a:r>
              <a:rPr lang="en-US" sz="2399" err="1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Europeisk</a:t>
            </a:r>
            <a:r>
              <a:rPr lang="en-US" sz="23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399" err="1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energisikkerhet</a:t>
            </a:r>
            <a:endParaRPr lang="en-US" sz="2399">
              <a:solidFill>
                <a:srgbClr val="FFFFFF"/>
              </a:solidFill>
              <a:latin typeface="Calibre"/>
              <a:ea typeface="Calibre"/>
              <a:cs typeface="Calibre"/>
              <a:sym typeface="Calibr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659206" y="6970394"/>
            <a:ext cx="4600094" cy="1301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5" lvl="1" indent="-259078" algn="just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Økt eksponering for sabotasje</a:t>
            </a:r>
          </a:p>
          <a:p>
            <a:pPr marL="518155" lvl="1" indent="-259078" algn="just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Økte sikkerhetskostnader</a:t>
            </a:r>
          </a:p>
          <a:p>
            <a:pPr marL="518155" lvl="1" indent="-259078" algn="just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Risiko for strategisk eskalering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105125"/>
            <a:ext cx="7831757" cy="774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Kjerneproblem: Hvordan balansere suverenitet og sikkerhet?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2452" y="6612253"/>
            <a:ext cx="4604975" cy="46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For: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59206" y="6612253"/>
            <a:ext cx="4464269" cy="46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Mot: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3" name="TextBox 3"/>
          <p:cNvSpPr txBox="1"/>
          <p:nvPr/>
        </p:nvSpPr>
        <p:spPr>
          <a:xfrm>
            <a:off x="1012986" y="1543046"/>
            <a:ext cx="16246314" cy="260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79"/>
              </a:lnSpc>
            </a:pPr>
            <a:r>
              <a:rPr lang="en-US" sz="11000" b="1">
                <a:solidFill>
                  <a:srgbClr val="FEFEFE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HVA KREVES FOR UTVIDET VIRKSOMHET?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12986" y="577849"/>
            <a:ext cx="3486045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PRESENTERT AV: </a:t>
            </a:r>
            <a:r>
              <a:rPr lang="en-US" sz="1599" b="1">
                <a:solidFill>
                  <a:srgbClr val="C6624D"/>
                </a:solidFill>
                <a:latin typeface="Calibre Semi-Bold"/>
                <a:ea typeface="Calibre Semi-Bold"/>
                <a:cs typeface="Calibre Semi-Bold"/>
                <a:sym typeface="Calibre Semi-Bold"/>
              </a:rPr>
              <a:t>AAGE BORCHGREVINK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768187"/>
            <a:ext cx="9975914" cy="1365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FORUTSETNINGER: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6283223"/>
            <a:ext cx="8115300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1" lvl="1" indent="-431796" algn="l">
              <a:lnSpc>
                <a:spcPts val="4799"/>
              </a:lnSpc>
              <a:buFont typeface="Arial"/>
              <a:buChar char="•"/>
            </a:pPr>
            <a:r>
              <a:rPr lang="en-US" sz="3999" spc="-19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Troverdig</a:t>
            </a:r>
            <a:r>
              <a:rPr lang="en-US" sz="3999" spc="-1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999" spc="-19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europeisk</a:t>
            </a:r>
            <a:r>
              <a:rPr lang="en-US" sz="3999" spc="-1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999" spc="-19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sikkerhetsgaranti</a:t>
            </a:r>
            <a:endParaRPr lang="en-US" sz="3999" spc="-19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863591" lvl="1" indent="-431796" algn="l">
              <a:lnSpc>
                <a:spcPts val="4799"/>
              </a:lnSpc>
              <a:buFont typeface="Arial"/>
              <a:buChar char="•"/>
            </a:pPr>
            <a:r>
              <a:rPr lang="en-US" sz="3999" spc="-19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Langsiktig</a:t>
            </a:r>
            <a:r>
              <a:rPr lang="en-US" sz="3999" spc="-1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999" spc="-19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markedsgaranti</a:t>
            </a:r>
            <a:r>
              <a:rPr lang="en-US" sz="3999" spc="-1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36143" y="6283223"/>
            <a:ext cx="8123157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1" lvl="1" indent="-431796" algn="l">
              <a:lnSpc>
                <a:spcPts val="4799"/>
              </a:lnSpc>
              <a:buFont typeface="Arial"/>
              <a:buChar char="•"/>
            </a:pPr>
            <a:r>
              <a:rPr lang="en-US" sz="3999" spc="-1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Realistisk risikovurdering</a:t>
            </a:r>
          </a:p>
          <a:p>
            <a:pPr marL="863591" lvl="1" indent="-431796" algn="l">
              <a:lnSpc>
                <a:spcPts val="4799"/>
              </a:lnSpc>
              <a:buFont typeface="Arial"/>
              <a:buChar char="•"/>
            </a:pPr>
            <a:r>
              <a:rPr lang="en-US" sz="3999" spc="-1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Politisk forankring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3" name="TextBox 3"/>
          <p:cNvSpPr txBox="1"/>
          <p:nvPr/>
        </p:nvSpPr>
        <p:spPr>
          <a:xfrm>
            <a:off x="1012986" y="2010330"/>
            <a:ext cx="14056148" cy="155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675"/>
              </a:lnSpc>
            </a:pPr>
            <a:r>
              <a:rPr lang="en-US" sz="13899" b="1">
                <a:solidFill>
                  <a:srgbClr val="FEFEFE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EN STRATEGISK PAUSE 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12986" y="577849"/>
            <a:ext cx="3486045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PRESENTERT AV: </a:t>
            </a:r>
            <a:r>
              <a:rPr lang="en-US" sz="1599" b="1">
                <a:solidFill>
                  <a:srgbClr val="C6624D"/>
                </a:solidFill>
                <a:latin typeface="Calibre Semi-Bold"/>
                <a:ea typeface="Calibre Semi-Bold"/>
                <a:cs typeface="Calibre Semi-Bold"/>
                <a:sym typeface="Calibre Semi-Bold"/>
              </a:rPr>
              <a:t>AAGE BORCHGREVINK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23261" y="3690532"/>
            <a:ext cx="1175574" cy="332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6"/>
              </a:lnSpc>
              <a:spcBef>
                <a:spcPct val="0"/>
              </a:spcBef>
            </a:pPr>
            <a:r>
              <a:rPr lang="en-US" sz="16997" b="1">
                <a:solidFill>
                  <a:srgbClr val="C6624D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1.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13031" y="4909489"/>
            <a:ext cx="5381836" cy="1055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spc="-17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Unngå</a:t>
            </a:r>
            <a:r>
              <a:rPr lang="en-US" sz="3499" spc="-17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nye </a:t>
            </a:r>
            <a:r>
              <a:rPr lang="en-US" sz="3499" spc="-17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blokker</a:t>
            </a:r>
            <a:r>
              <a:rPr lang="en-US" sz="3499" spc="-17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i </a:t>
            </a:r>
            <a:r>
              <a:rPr lang="en-US" sz="3499" spc="-17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særlig</a:t>
            </a:r>
            <a:r>
              <a:rPr lang="en-US" sz="3499" spc="-17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sensitive </a:t>
            </a:r>
            <a:r>
              <a:rPr lang="en-US" sz="3499" spc="-17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og</a:t>
            </a:r>
            <a:r>
              <a:rPr lang="en-US" sz="3499" spc="-17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499" spc="-17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omstridte</a:t>
            </a:r>
            <a:r>
              <a:rPr lang="en-US" sz="3499" spc="-17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499" spc="-17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områder</a:t>
            </a:r>
            <a:endParaRPr lang="en-US" sz="3499" spc="-17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144000" y="3690532"/>
            <a:ext cx="1180124" cy="332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6"/>
              </a:lnSpc>
              <a:spcBef>
                <a:spcPct val="0"/>
              </a:spcBef>
            </a:pPr>
            <a:r>
              <a:rPr lang="en-US" sz="16997" b="1">
                <a:solidFill>
                  <a:srgbClr val="C6624D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2.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2904" y="4909489"/>
            <a:ext cx="5381836" cy="1055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spc="-17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Inkluder</a:t>
            </a:r>
            <a:r>
              <a:rPr lang="en-US" sz="3499" spc="-17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499" spc="-17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sikkerhetspremium</a:t>
            </a:r>
            <a:r>
              <a:rPr lang="en-US" sz="3499" spc="-17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i alle </a:t>
            </a:r>
            <a:r>
              <a:rPr lang="en-US" sz="3499" spc="-17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lønnsomhetsvurderinger</a:t>
            </a:r>
            <a:endParaRPr lang="en-US" sz="3499" spc="-17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416734" y="5972613"/>
            <a:ext cx="1180124" cy="332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6"/>
              </a:lnSpc>
              <a:spcBef>
                <a:spcPct val="0"/>
              </a:spcBef>
            </a:pPr>
            <a:r>
              <a:rPr lang="en-US" sz="16997" b="1">
                <a:solidFill>
                  <a:srgbClr val="C6624D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3.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55638" y="7191569"/>
            <a:ext cx="6315628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spc="-17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Krev europeiske sikkerhetsgarantier </a:t>
            </a:r>
          </a:p>
          <a:p>
            <a:pPr algn="l">
              <a:lnSpc>
                <a:spcPts val="4199"/>
              </a:lnSpc>
            </a:pPr>
            <a:r>
              <a:rPr lang="en-US" sz="3499" spc="-17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før videre ekspansjon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893178" y="1774588"/>
            <a:ext cx="5381836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199" spc="-15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Det </a:t>
            </a:r>
            <a:r>
              <a:rPr lang="en-US" sz="3199" spc="-15" err="1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geopolitiske</a:t>
            </a:r>
            <a:r>
              <a:rPr lang="en-US" sz="3199" spc="-15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199" spc="-15" err="1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kartet</a:t>
            </a:r>
            <a:r>
              <a:rPr lang="en-US" sz="3199" spc="-15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199" spc="-15" err="1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har</a:t>
            </a:r>
            <a:r>
              <a:rPr lang="en-US" sz="3199" spc="-15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199" spc="-15" err="1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endret</a:t>
            </a:r>
            <a:r>
              <a:rPr lang="en-US" sz="3199" spc="-15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 seg. </a:t>
            </a:r>
            <a:r>
              <a:rPr lang="en-US" sz="3199" spc="-15" err="1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Energipolitikken</a:t>
            </a:r>
            <a:r>
              <a:rPr lang="en-US" sz="3199" spc="-15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199" spc="-15" err="1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bør</a:t>
            </a:r>
            <a:r>
              <a:rPr lang="en-US" sz="3199" spc="-15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199" spc="-15" err="1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tilpasses</a:t>
            </a:r>
            <a:r>
              <a:rPr lang="en-US" sz="3199" spc="-15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 den nye </a:t>
            </a:r>
            <a:r>
              <a:rPr lang="en-US" sz="3199" spc="-15" err="1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virkeligheten</a:t>
            </a:r>
            <a:r>
              <a:rPr lang="en-US" sz="3199" spc="-15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3" name="Freeform 3"/>
          <p:cNvSpPr/>
          <p:nvPr/>
        </p:nvSpPr>
        <p:spPr>
          <a:xfrm>
            <a:off x="5770531" y="3907936"/>
            <a:ext cx="2753920" cy="2523279"/>
          </a:xfrm>
          <a:custGeom>
            <a:avLst/>
            <a:gdLst/>
            <a:ahLst/>
            <a:cxnLst/>
            <a:rect l="l" t="t" r="r" b="b"/>
            <a:pathLst>
              <a:path w="2753920" h="2523279">
                <a:moveTo>
                  <a:pt x="0" y="0"/>
                </a:moveTo>
                <a:lnTo>
                  <a:pt x="2753919" y="0"/>
                </a:lnTo>
                <a:lnTo>
                  <a:pt x="2753919" y="2523279"/>
                </a:lnTo>
                <a:lnTo>
                  <a:pt x="0" y="252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4" name="Freeform 4"/>
          <p:cNvSpPr/>
          <p:nvPr/>
        </p:nvSpPr>
        <p:spPr>
          <a:xfrm>
            <a:off x="9969272" y="3907936"/>
            <a:ext cx="3081953" cy="2977937"/>
          </a:xfrm>
          <a:custGeom>
            <a:avLst/>
            <a:gdLst/>
            <a:ahLst/>
            <a:cxnLst/>
            <a:rect l="l" t="t" r="r" b="b"/>
            <a:pathLst>
              <a:path w="3081953" h="2977937">
                <a:moveTo>
                  <a:pt x="0" y="0"/>
                </a:moveTo>
                <a:lnTo>
                  <a:pt x="3081954" y="0"/>
                </a:lnTo>
                <a:lnTo>
                  <a:pt x="3081954" y="2977937"/>
                </a:lnTo>
                <a:lnTo>
                  <a:pt x="0" y="29779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5" name="Freeform 5"/>
          <p:cNvSpPr/>
          <p:nvPr/>
        </p:nvSpPr>
        <p:spPr>
          <a:xfrm>
            <a:off x="942909" y="3907936"/>
            <a:ext cx="3379822" cy="2767229"/>
          </a:xfrm>
          <a:custGeom>
            <a:avLst/>
            <a:gdLst/>
            <a:ahLst/>
            <a:cxnLst/>
            <a:rect l="l" t="t" r="r" b="b"/>
            <a:pathLst>
              <a:path w="3379822" h="2767229">
                <a:moveTo>
                  <a:pt x="0" y="0"/>
                </a:moveTo>
                <a:lnTo>
                  <a:pt x="3379822" y="0"/>
                </a:lnTo>
                <a:lnTo>
                  <a:pt x="3379822" y="2767229"/>
                </a:lnTo>
                <a:lnTo>
                  <a:pt x="0" y="2767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6" name="Freeform 6"/>
          <p:cNvSpPr/>
          <p:nvPr/>
        </p:nvSpPr>
        <p:spPr>
          <a:xfrm>
            <a:off x="14410256" y="3826121"/>
            <a:ext cx="2849044" cy="2849044"/>
          </a:xfrm>
          <a:custGeom>
            <a:avLst/>
            <a:gdLst/>
            <a:ahLst/>
            <a:cxnLst/>
            <a:rect l="l" t="t" r="r" b="b"/>
            <a:pathLst>
              <a:path w="2849044" h="2849044">
                <a:moveTo>
                  <a:pt x="0" y="0"/>
                </a:moveTo>
                <a:lnTo>
                  <a:pt x="2849044" y="0"/>
                </a:lnTo>
                <a:lnTo>
                  <a:pt x="2849044" y="2849044"/>
                </a:lnTo>
                <a:lnTo>
                  <a:pt x="0" y="28490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7" name="TextBox 7"/>
          <p:cNvSpPr txBox="1"/>
          <p:nvPr/>
        </p:nvSpPr>
        <p:spPr>
          <a:xfrm>
            <a:off x="3155399" y="1229343"/>
            <a:ext cx="11571338" cy="224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499" b="1">
                <a:solidFill>
                  <a:srgbClr val="FEFEFE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STABILITETENS EPOKE ER OVER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0668" y="7254720"/>
            <a:ext cx="2259427" cy="46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FEFEFE"/>
                </a:solidFill>
                <a:latin typeface="Calibre Bold"/>
                <a:ea typeface="Calibre Bold"/>
                <a:cs typeface="Calibre Bold"/>
                <a:sym typeface="Calibre Bold"/>
              </a:rPr>
              <a:t>GEOPOLITIKK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70531" y="7254720"/>
            <a:ext cx="2259427" cy="46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FEFEFE"/>
                </a:solidFill>
                <a:latin typeface="Calibre Bold"/>
                <a:ea typeface="Calibre Bold"/>
                <a:cs typeface="Calibre Bold"/>
                <a:sym typeface="Calibre Bold"/>
              </a:rPr>
              <a:t>TRUSSEL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0668" y="7848600"/>
            <a:ext cx="387240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12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De </a:t>
            </a: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historiske</a:t>
            </a:r>
            <a:r>
              <a:rPr lang="en-US" sz="2400" spc="-12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forutsetningene</a:t>
            </a:r>
            <a:r>
              <a:rPr lang="en-US" sz="2400" spc="-12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for </a:t>
            </a: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norsk</a:t>
            </a:r>
            <a:r>
              <a:rPr lang="en-US" sz="2400" spc="-12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oljevirksomhet</a:t>
            </a:r>
            <a:r>
              <a:rPr lang="en-US" sz="2400" spc="-12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svekkes</a:t>
            </a:r>
            <a:endParaRPr lang="en-US" sz="2400" spc="-12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969272" y="7254720"/>
            <a:ext cx="2932292" cy="41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EFEFE"/>
                </a:solidFill>
                <a:latin typeface="Calibre Bold"/>
                <a:ea typeface="Calibre Bold"/>
                <a:cs typeface="Calibre Bold"/>
                <a:sym typeface="Calibre Bold"/>
              </a:rPr>
              <a:t>SÅRBARHET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410256" y="7254720"/>
            <a:ext cx="3196950" cy="46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FEFEFE"/>
                </a:solidFill>
                <a:latin typeface="Calibre Bold"/>
                <a:ea typeface="Calibre Bold"/>
                <a:cs typeface="Calibre Bold"/>
                <a:sym typeface="Calibre Bold"/>
              </a:rPr>
              <a:t>ANBEFALING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2986" y="577849"/>
            <a:ext cx="3486045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PRESENTERT AV: </a:t>
            </a:r>
            <a:r>
              <a:rPr lang="en-US" sz="1599" b="1" dirty="0">
                <a:solidFill>
                  <a:srgbClr val="C6624D"/>
                </a:solidFill>
                <a:latin typeface="Calibre Semi-Bold"/>
                <a:ea typeface="Calibre Semi-Bold"/>
                <a:cs typeface="Calibre Semi-Bold"/>
                <a:sym typeface="Calibre Semi-Bold"/>
              </a:rPr>
              <a:t>AAGE BORCHGREVINK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73367" y="7848600"/>
            <a:ext cx="4513182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12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Russland utgjør en varig sikkerhetsutfordring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69272" y="7848600"/>
            <a:ext cx="3872406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Barentshavet</a:t>
            </a:r>
            <a:r>
              <a:rPr lang="en-US" sz="2400" spc="-12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ligger </a:t>
            </a: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tett</a:t>
            </a:r>
            <a:r>
              <a:rPr lang="en-US" sz="2400" spc="-12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på</a:t>
            </a:r>
            <a:r>
              <a:rPr lang="en-US" sz="2400" spc="-12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Russlands</a:t>
            </a:r>
            <a:r>
              <a:rPr lang="en-US" sz="2400" spc="-12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strategiske</a:t>
            </a:r>
            <a:r>
              <a:rPr lang="en-US" sz="2400" spc="-12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kapasiteter</a:t>
            </a:r>
            <a:endParaRPr lang="en-US" sz="2400" spc="-12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415594" y="7848600"/>
            <a:ext cx="3872406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Videre</a:t>
            </a:r>
            <a:r>
              <a:rPr lang="en-US" sz="2400" spc="-12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ekspansjon</a:t>
            </a:r>
            <a:r>
              <a:rPr lang="en-US" sz="2400" spc="-12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krever</a:t>
            </a:r>
            <a:r>
              <a:rPr lang="en-US" sz="2400" spc="-12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europeiske</a:t>
            </a:r>
            <a:r>
              <a:rPr lang="en-US" sz="2400" spc="-12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spc="-12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sikkerhetsgarantier</a:t>
            </a:r>
            <a:endParaRPr lang="en-US" sz="2400" spc="-12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O"/>
          </a:p>
        </p:txBody>
      </p:sp>
      <p:grpSp>
        <p:nvGrpSpPr>
          <p:cNvPr id="3" name="Group 3"/>
          <p:cNvGrpSpPr/>
          <p:nvPr/>
        </p:nvGrpSpPr>
        <p:grpSpPr>
          <a:xfrm>
            <a:off x="492711" y="1429123"/>
            <a:ext cx="6805572" cy="6833637"/>
            <a:chOff x="0" y="0"/>
            <a:chExt cx="9074096" cy="911151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43" r="143"/>
            <a:stretch>
              <a:fillRect/>
            </a:stretch>
          </p:blipFill>
          <p:spPr>
            <a:xfrm>
              <a:off x="0" y="0"/>
              <a:ext cx="9074096" cy="9111516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492711" y="8459377"/>
            <a:ext cx="17131761" cy="139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1"/>
              </a:lnSpc>
            </a:pPr>
            <a:r>
              <a:rPr lang="en-US" sz="7200" b="1" dirty="0">
                <a:solidFill>
                  <a:srgbClr val="C6624D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HVORFOR BARENTSHAVET ER SPESIELT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2986" y="577849"/>
            <a:ext cx="3486045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PRESENTERT AV: </a:t>
            </a:r>
            <a:r>
              <a:rPr lang="en-US" sz="1599" b="1">
                <a:solidFill>
                  <a:srgbClr val="C6624D"/>
                </a:solidFill>
                <a:latin typeface="Calibre Semi-Bold"/>
                <a:ea typeface="Calibre Semi-Bold"/>
                <a:cs typeface="Calibre Semi-Bold"/>
                <a:sym typeface="Calibre Semi-Bold"/>
              </a:rPr>
              <a:t>AAGE BORCHGREVINK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42954" y="1257673"/>
            <a:ext cx="6406419" cy="3653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80"/>
              </a:lnSpc>
            </a:pPr>
            <a:r>
              <a:rPr lang="en-US" sz="12000">
                <a:solidFill>
                  <a:srgbClr val="FEFEFE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ET STRATEGISK GRENSEOMRÅDE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42954" y="5160511"/>
            <a:ext cx="8400112" cy="321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Delt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mellom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Norge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og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Russland</a:t>
            </a:r>
            <a:endParaRPr lang="en-US" sz="2999" spc="-14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Nær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russiske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marinebaser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på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Kolahalvøya</a:t>
            </a:r>
            <a:endParaRPr lang="en-US" sz="2999" spc="-14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Eksisterende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felt: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Snøhvit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, Goliat, Johan Castberg</a:t>
            </a: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endParaRPr lang="en-US" sz="2999" spc="-14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Hvilke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sikkerhetsmessige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og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sikkerhetspolitiske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risikoer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er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forbundet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med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petroleumsaktivitet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I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Barentshavet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?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O"/>
          </a:p>
        </p:txBody>
      </p:sp>
      <p:grpSp>
        <p:nvGrpSpPr>
          <p:cNvPr id="3" name="Group 3"/>
          <p:cNvGrpSpPr/>
          <p:nvPr/>
        </p:nvGrpSpPr>
        <p:grpSpPr>
          <a:xfrm>
            <a:off x="0" y="-92519"/>
            <a:ext cx="7898239" cy="10472039"/>
            <a:chOff x="0" y="0"/>
            <a:chExt cx="10530985" cy="139627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806" r="1806"/>
            <a:stretch>
              <a:fillRect/>
            </a:stretch>
          </p:blipFill>
          <p:spPr>
            <a:xfrm>
              <a:off x="0" y="0"/>
              <a:ext cx="10530985" cy="13962718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8161950" y="590550"/>
            <a:ext cx="9467473" cy="195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 b="1">
                <a:solidFill>
                  <a:srgbClr val="C6624D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HISTORISKE FORUTSETNINGER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61950" y="2441576"/>
            <a:ext cx="9097350" cy="46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Norsk olje- og gassindustri ble utviklet under to grunnleggende betingelser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773255" y="557745"/>
            <a:ext cx="3486045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PRESENTERT AV: </a:t>
            </a:r>
            <a:r>
              <a:rPr lang="en-US" sz="1599" b="1">
                <a:solidFill>
                  <a:srgbClr val="C6624D"/>
                </a:solidFill>
                <a:latin typeface="Calibre Semi-Bold"/>
                <a:ea typeface="Calibre Semi-Bold"/>
                <a:cs typeface="Calibre Semi-Bold"/>
                <a:sym typeface="Calibre Semi-Bold"/>
              </a:rPr>
              <a:t>AAGE BORCHGREVINK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61950" y="3099623"/>
            <a:ext cx="6032431" cy="774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err="1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Sikkerhetspolitisk</a:t>
            </a:r>
            <a:r>
              <a:rPr lang="en-US" sz="3999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 </a:t>
            </a:r>
            <a:r>
              <a:rPr lang="en-US" sz="3999" err="1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forutsetning</a:t>
            </a:r>
            <a:endParaRPr lang="en-US" sz="3999">
              <a:solidFill>
                <a:srgbClr val="C6624D"/>
              </a:solidFill>
              <a:latin typeface="Heading Now 31-38"/>
              <a:ea typeface="Heading Now 31-38"/>
              <a:cs typeface="Heading Now 31-38"/>
              <a:sym typeface="Heading Now 31-3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161950" y="6566071"/>
            <a:ext cx="6032431" cy="774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err="1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Rettslig</a:t>
            </a:r>
            <a:r>
              <a:rPr lang="en-US" sz="3999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 </a:t>
            </a:r>
            <a:r>
              <a:rPr lang="en-US" sz="3999" err="1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forutsetning</a:t>
            </a:r>
            <a:endParaRPr lang="en-US" sz="3999">
              <a:solidFill>
                <a:srgbClr val="C6624D"/>
              </a:solidFill>
              <a:latin typeface="Heading Now 31-38"/>
              <a:ea typeface="Heading Now 31-38"/>
              <a:cs typeface="Heading Now 31-38"/>
              <a:sym typeface="Heading Now 31-3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61950" y="3766453"/>
            <a:ext cx="9097350" cy="2558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USAs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sikkerhetsgaranti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gjennom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NATO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Beskyttelse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mot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militær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trussel</a:t>
            </a:r>
            <a:endParaRPr lang="en-US" sz="2400" dirty="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Stabilitet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i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Nord-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Atlanteren</a:t>
            </a:r>
            <a:endParaRPr lang="en-US" sz="2400" dirty="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Lav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sannsynlighet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for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direkte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angrep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på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energiinfrastruktur</a:t>
            </a:r>
            <a:endParaRPr lang="en-US" sz="2400" dirty="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⟶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Forutsigbar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sikkerhetsramme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for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investeringer</a:t>
            </a:r>
            <a:endParaRPr lang="en-US" sz="2400" dirty="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161950" y="7185294"/>
            <a:ext cx="9097350" cy="2596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Respekt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for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havretten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(UNCLOS)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FNs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konvensjon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om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kontinentalsokkelen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(1958)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UNCLOS (1982),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internasjonal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aksept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for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norsk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økonomisk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sone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Stabil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delelinjeavtale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med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Russland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(2010)</a:t>
            </a: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⟶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Juridisk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forutsigbarhet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og</a:t>
            </a:r>
            <a:r>
              <a:rPr lang="en-US" sz="2400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400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investeringssikkerhet</a:t>
            </a:r>
            <a:endParaRPr lang="en-US" sz="2400" dirty="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O"/>
          </a:p>
        </p:txBody>
      </p:sp>
      <p:grpSp>
        <p:nvGrpSpPr>
          <p:cNvPr id="3" name="Group 3"/>
          <p:cNvGrpSpPr/>
          <p:nvPr/>
        </p:nvGrpSpPr>
        <p:grpSpPr>
          <a:xfrm>
            <a:off x="8524442" y="-12496"/>
            <a:ext cx="9763558" cy="10299496"/>
            <a:chOff x="0" y="0"/>
            <a:chExt cx="13018077" cy="1373266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8902"/>
            <a:stretch>
              <a:fillRect/>
            </a:stretch>
          </p:blipFill>
          <p:spPr>
            <a:xfrm>
              <a:off x="0" y="0"/>
              <a:ext cx="13018077" cy="13732661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627165" y="7733478"/>
            <a:ext cx="803070" cy="612341"/>
          </a:xfrm>
          <a:custGeom>
            <a:avLst/>
            <a:gdLst/>
            <a:ahLst/>
            <a:cxnLst/>
            <a:rect l="l" t="t" r="r" b="b"/>
            <a:pathLst>
              <a:path w="803070" h="612341">
                <a:moveTo>
                  <a:pt x="0" y="0"/>
                </a:moveTo>
                <a:lnTo>
                  <a:pt x="803070" y="0"/>
                </a:lnTo>
                <a:lnTo>
                  <a:pt x="803070" y="612341"/>
                </a:lnTo>
                <a:lnTo>
                  <a:pt x="0" y="612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6" name="TextBox 6"/>
          <p:cNvSpPr txBox="1"/>
          <p:nvPr/>
        </p:nvSpPr>
        <p:spPr>
          <a:xfrm>
            <a:off x="425761" y="1329186"/>
            <a:ext cx="7672922" cy="1524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00"/>
              </a:lnSpc>
            </a:pPr>
            <a:r>
              <a:rPr lang="en-US" sz="10000" b="1">
                <a:solidFill>
                  <a:srgbClr val="FEFEFE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ETTER 2022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2986" y="577849"/>
            <a:ext cx="3486045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PRESENTERT AV: </a:t>
            </a:r>
            <a:r>
              <a:rPr lang="en-US" sz="1599" b="1">
                <a:solidFill>
                  <a:srgbClr val="C6624D"/>
                </a:solidFill>
                <a:latin typeface="Calibre Semi-Bold"/>
                <a:ea typeface="Calibre Semi-Bold"/>
                <a:cs typeface="Calibre Semi-Bold"/>
                <a:sym typeface="Calibre Semi-Bold"/>
              </a:rPr>
              <a:t>AAGE BORCHGREVINK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5761" y="2700798"/>
            <a:ext cx="7672922" cy="329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5999" spc="-29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En </a:t>
            </a:r>
            <a:r>
              <a:rPr lang="en-US" sz="5999" spc="-29" err="1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ny</a:t>
            </a:r>
            <a:r>
              <a:rPr lang="en-US" sz="5999" spc="-29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 </a:t>
            </a:r>
            <a:r>
              <a:rPr lang="en-US" sz="5999" spc="-29" err="1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sikkerhetspolitisk</a:t>
            </a:r>
            <a:r>
              <a:rPr lang="en-US" sz="5999" spc="-29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 </a:t>
            </a:r>
            <a:r>
              <a:rPr lang="en-US" sz="5999" spc="-29" err="1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virkelighet</a:t>
            </a:r>
            <a:endParaRPr lang="en-US" sz="5999" spc="-29">
              <a:solidFill>
                <a:srgbClr val="C6624D"/>
              </a:solidFill>
              <a:latin typeface="Heading Now 31-38"/>
              <a:ea typeface="Heading Now 31-38"/>
              <a:cs typeface="Heading Now 31-38"/>
              <a:sym typeface="Heading Now 31-38"/>
            </a:endParaRPr>
          </a:p>
          <a:p>
            <a:pPr algn="l">
              <a:lnSpc>
                <a:spcPts val="3599"/>
              </a:lnSpc>
            </a:pPr>
            <a:endParaRPr lang="en-US" sz="5999" spc="-29">
              <a:solidFill>
                <a:srgbClr val="C6624D"/>
              </a:solidFill>
              <a:latin typeface="Heading Now 31-38"/>
              <a:ea typeface="Heading Now 31-38"/>
              <a:cs typeface="Heading Now 31-38"/>
              <a:sym typeface="Heading Now 31-38"/>
            </a:endParaRP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Russlands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fullskalainvasjon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av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Ukraina</a:t>
            </a:r>
            <a:endParaRPr lang="en-US" sz="2999" spc="-14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Svekket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respekt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for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folkeretten</a:t>
            </a:r>
            <a:endParaRPr lang="en-US" sz="2999" spc="-14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Hybridkrig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mot Europa</a:t>
            </a: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Ressurskappløp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i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Arktis</a:t>
            </a:r>
            <a:endParaRPr lang="en-US" sz="2999" spc="-14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55994" y="7733478"/>
            <a:ext cx="5905641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 spc="-20" dirty="0" err="1">
                <a:solidFill>
                  <a:srgbClr val="FEFEFE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Konsekvens</a:t>
            </a:r>
            <a:endParaRPr lang="en-US" sz="4199" spc="-20" dirty="0">
              <a:solidFill>
                <a:srgbClr val="FEFEFE"/>
              </a:solidFill>
              <a:latin typeface="Heading Now 31-38"/>
              <a:ea typeface="Heading Now 31-38"/>
              <a:cs typeface="Heading Now 31-38"/>
              <a:sym typeface="Heading Now 31-3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27165" y="8726819"/>
            <a:ext cx="5905641" cy="904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Den relative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stabiliteten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som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preget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Arktis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etter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den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kalde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krigen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er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borte</a:t>
            </a:r>
            <a:endParaRPr lang="en-US" sz="2999" spc="-14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3" name="Freeform 3"/>
          <p:cNvSpPr/>
          <p:nvPr/>
        </p:nvSpPr>
        <p:spPr>
          <a:xfrm>
            <a:off x="8024005" y="5199939"/>
            <a:ext cx="1197011" cy="1081663"/>
          </a:xfrm>
          <a:custGeom>
            <a:avLst/>
            <a:gdLst/>
            <a:ahLst/>
            <a:cxnLst/>
            <a:rect l="l" t="t" r="r" b="b"/>
            <a:pathLst>
              <a:path w="1197011" h="1081663">
                <a:moveTo>
                  <a:pt x="0" y="0"/>
                </a:moveTo>
                <a:lnTo>
                  <a:pt x="1197010" y="0"/>
                </a:lnTo>
                <a:lnTo>
                  <a:pt x="1197010" y="1081663"/>
                </a:lnTo>
                <a:lnTo>
                  <a:pt x="0" y="10816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4" name="Freeform 4"/>
          <p:cNvSpPr/>
          <p:nvPr/>
        </p:nvSpPr>
        <p:spPr>
          <a:xfrm>
            <a:off x="8039719" y="6647393"/>
            <a:ext cx="1107848" cy="1081663"/>
          </a:xfrm>
          <a:custGeom>
            <a:avLst/>
            <a:gdLst/>
            <a:ahLst/>
            <a:cxnLst/>
            <a:rect l="l" t="t" r="r" b="b"/>
            <a:pathLst>
              <a:path w="1107848" h="1081663">
                <a:moveTo>
                  <a:pt x="0" y="0"/>
                </a:moveTo>
                <a:lnTo>
                  <a:pt x="1107848" y="0"/>
                </a:lnTo>
                <a:lnTo>
                  <a:pt x="1107848" y="1081663"/>
                </a:lnTo>
                <a:lnTo>
                  <a:pt x="0" y="10816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5" name="Freeform 5"/>
          <p:cNvSpPr/>
          <p:nvPr/>
        </p:nvSpPr>
        <p:spPr>
          <a:xfrm>
            <a:off x="12866297" y="6647393"/>
            <a:ext cx="1081663" cy="1081663"/>
          </a:xfrm>
          <a:custGeom>
            <a:avLst/>
            <a:gdLst/>
            <a:ahLst/>
            <a:cxnLst/>
            <a:rect l="l" t="t" r="r" b="b"/>
            <a:pathLst>
              <a:path w="1081663" h="1081663">
                <a:moveTo>
                  <a:pt x="0" y="0"/>
                </a:moveTo>
                <a:lnTo>
                  <a:pt x="1081663" y="0"/>
                </a:lnTo>
                <a:lnTo>
                  <a:pt x="1081663" y="1081663"/>
                </a:lnTo>
                <a:lnTo>
                  <a:pt x="0" y="10816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6" name="Freeform 6"/>
          <p:cNvSpPr/>
          <p:nvPr/>
        </p:nvSpPr>
        <p:spPr>
          <a:xfrm>
            <a:off x="12778255" y="5199939"/>
            <a:ext cx="1257747" cy="1081663"/>
          </a:xfrm>
          <a:custGeom>
            <a:avLst/>
            <a:gdLst/>
            <a:ahLst/>
            <a:cxnLst/>
            <a:rect l="l" t="t" r="r" b="b"/>
            <a:pathLst>
              <a:path w="1257747" h="1081663">
                <a:moveTo>
                  <a:pt x="0" y="0"/>
                </a:moveTo>
                <a:lnTo>
                  <a:pt x="1257747" y="0"/>
                </a:lnTo>
                <a:lnTo>
                  <a:pt x="1257747" y="1081663"/>
                </a:lnTo>
                <a:lnTo>
                  <a:pt x="0" y="10816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7" name="Freeform 7"/>
          <p:cNvSpPr/>
          <p:nvPr/>
        </p:nvSpPr>
        <p:spPr>
          <a:xfrm>
            <a:off x="8008290" y="8039519"/>
            <a:ext cx="1069480" cy="1218781"/>
          </a:xfrm>
          <a:custGeom>
            <a:avLst/>
            <a:gdLst/>
            <a:ahLst/>
            <a:cxnLst/>
            <a:rect l="l" t="t" r="r" b="b"/>
            <a:pathLst>
              <a:path w="1069480" h="1218781">
                <a:moveTo>
                  <a:pt x="0" y="0"/>
                </a:moveTo>
                <a:lnTo>
                  <a:pt x="1069480" y="0"/>
                </a:lnTo>
                <a:lnTo>
                  <a:pt x="1069480" y="1218781"/>
                </a:lnTo>
                <a:lnTo>
                  <a:pt x="0" y="12187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8" name="TextBox 8"/>
          <p:cNvSpPr txBox="1"/>
          <p:nvPr/>
        </p:nvSpPr>
        <p:spPr>
          <a:xfrm>
            <a:off x="1012986" y="1571623"/>
            <a:ext cx="16246314" cy="113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36"/>
              </a:lnSpc>
            </a:pPr>
            <a:r>
              <a:rPr lang="en-US" sz="7900" b="1">
                <a:solidFill>
                  <a:srgbClr val="FEFEFE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HYBRIDKRIGFØRINGENS </a:t>
            </a:r>
            <a:r>
              <a:rPr lang="en-US" sz="7900" b="1" u="none" strike="noStrike">
                <a:solidFill>
                  <a:srgbClr val="FEFEFE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ANATOMI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2986" y="577849"/>
            <a:ext cx="3486045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PRESENTERT AV: </a:t>
            </a:r>
            <a:r>
              <a:rPr lang="en-US" sz="1599" b="1">
                <a:solidFill>
                  <a:srgbClr val="C6624D"/>
                </a:solidFill>
                <a:latin typeface="Calibre Semi-Bold"/>
                <a:ea typeface="Calibre Semi-Bold"/>
                <a:cs typeface="Calibre Semi-Bold"/>
                <a:sym typeface="Calibre Semi-Bold"/>
              </a:rPr>
              <a:t>AAGE BORCHGREVINK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428134"/>
            <a:ext cx="9975914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KAOS UNDER TERSKELEN FOR ARTIKKEL 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08290" y="4148347"/>
            <a:ext cx="540291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 spc="-19" err="1">
                <a:solidFill>
                  <a:srgbClr val="FEFEFE"/>
                </a:solidFill>
                <a:latin typeface="Calibre Medium"/>
                <a:ea typeface="Calibre Medium"/>
                <a:cs typeface="Calibre Medium"/>
                <a:sym typeface="Calibre Medium"/>
              </a:rPr>
              <a:t>Hybridkrig</a:t>
            </a:r>
            <a:r>
              <a:rPr lang="en-US" sz="3999" b="1" spc="-19">
                <a:solidFill>
                  <a:srgbClr val="FEFEFE"/>
                </a:solidFill>
                <a:latin typeface="Calibre Medium"/>
                <a:ea typeface="Calibre Medium"/>
                <a:cs typeface="Calibre Medium"/>
                <a:sym typeface="Calibre Medium"/>
              </a:rPr>
              <a:t> </a:t>
            </a:r>
            <a:r>
              <a:rPr lang="en-US" sz="3999" b="1" spc="-19" err="1">
                <a:solidFill>
                  <a:srgbClr val="FEFEFE"/>
                </a:solidFill>
                <a:latin typeface="Calibre Medium"/>
                <a:ea typeface="Calibre Medium"/>
                <a:cs typeface="Calibre Medium"/>
                <a:sym typeface="Calibre Medium"/>
              </a:rPr>
              <a:t>kan</a:t>
            </a:r>
            <a:r>
              <a:rPr lang="en-US" sz="3999" b="1" spc="-19">
                <a:solidFill>
                  <a:srgbClr val="FEFEFE"/>
                </a:solidFill>
                <a:latin typeface="Calibre Medium"/>
                <a:ea typeface="Calibre Medium"/>
                <a:cs typeface="Calibre Medium"/>
                <a:sym typeface="Calibre Medium"/>
              </a:rPr>
              <a:t> </a:t>
            </a:r>
            <a:r>
              <a:rPr lang="en-US" sz="3999" b="1" spc="-19" err="1">
                <a:solidFill>
                  <a:srgbClr val="FEFEFE"/>
                </a:solidFill>
                <a:latin typeface="Calibre Medium"/>
                <a:ea typeface="Calibre Medium"/>
                <a:cs typeface="Calibre Medium"/>
                <a:sym typeface="Calibre Medium"/>
              </a:rPr>
              <a:t>omfatte</a:t>
            </a:r>
            <a:endParaRPr lang="en-US" sz="3999" b="1" spc="-19">
              <a:solidFill>
                <a:srgbClr val="FEFEFE"/>
              </a:solidFill>
              <a:latin typeface="Calibre Medium"/>
              <a:ea typeface="Calibre Medium"/>
              <a:cs typeface="Calibre Medium"/>
              <a:sym typeface="Calibre Medium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432430" y="5369677"/>
            <a:ext cx="2938611" cy="742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6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Sabotasje mot </a:t>
            </a:r>
          </a:p>
          <a:p>
            <a:pPr algn="l">
              <a:lnSpc>
                <a:spcPts val="2645"/>
              </a:lnSpc>
            </a:pPr>
            <a:r>
              <a:rPr lang="en-US" sz="26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rørledninger og kabler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32430" y="6791989"/>
            <a:ext cx="2938611" cy="742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6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Cyberangrep mot kontrollsystemer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33710" y="6983818"/>
            <a:ext cx="2938611" cy="408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6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GPS-forstyrrelser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33710" y="5536364"/>
            <a:ext cx="2938611" cy="408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6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Desinformasjon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63520" y="8444504"/>
            <a:ext cx="3217027" cy="408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699">
                <a:solidFill>
                  <a:srgbClr val="FFFFFF"/>
                </a:solidFill>
                <a:latin typeface="Calibre"/>
                <a:ea typeface="Calibre"/>
                <a:cs typeface="Calibre"/>
                <a:sym typeface="Calibre"/>
              </a:rPr>
              <a:t>Infrastrukturkartlegging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2986" y="4190958"/>
            <a:ext cx="5003672" cy="2224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0"/>
              </a:lnSpc>
            </a:pPr>
            <a:r>
              <a:rPr lang="en-US" sz="4000" b="1">
                <a:solidFill>
                  <a:srgbClr val="FEFEFE"/>
                </a:solidFill>
                <a:latin typeface="Calibre Medium"/>
                <a:ea typeface="Calibre Medium"/>
                <a:cs typeface="Calibre Medium"/>
                <a:sym typeface="Calibre Medium"/>
              </a:rPr>
              <a:t>Hybridkrig er</a:t>
            </a:r>
          </a:p>
          <a:p>
            <a:pPr algn="l">
              <a:lnSpc>
                <a:spcPts val="2620"/>
              </a:lnSpc>
            </a:pPr>
            <a:endParaRPr lang="en-US" sz="4000" b="1">
              <a:solidFill>
                <a:srgbClr val="FEFEFE"/>
              </a:solidFill>
              <a:latin typeface="Calibre Medium"/>
              <a:ea typeface="Calibre Medium"/>
              <a:cs typeface="Calibre Medium"/>
              <a:sym typeface="Calibre Medium"/>
            </a:endParaRPr>
          </a:p>
          <a:p>
            <a:pPr algn="l">
              <a:lnSpc>
                <a:spcPts val="4585"/>
              </a:lnSpc>
            </a:pPr>
            <a:r>
              <a:rPr lang="en-US" sz="3500">
                <a:solidFill>
                  <a:srgbClr val="C6624D"/>
                </a:solidFill>
                <a:latin typeface="Calibre"/>
                <a:ea typeface="Calibre"/>
                <a:cs typeface="Calibre"/>
                <a:sym typeface="Calibre"/>
              </a:rPr>
              <a:t>Billig for angriper og kostbar for forsvarer.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O"/>
          </a:p>
        </p:txBody>
      </p:sp>
      <p:grpSp>
        <p:nvGrpSpPr>
          <p:cNvPr id="3" name="Group 3"/>
          <p:cNvGrpSpPr/>
          <p:nvPr/>
        </p:nvGrpSpPr>
        <p:grpSpPr>
          <a:xfrm>
            <a:off x="0" y="-12496"/>
            <a:ext cx="9763558" cy="10299496"/>
            <a:chOff x="0" y="0"/>
            <a:chExt cx="13018077" cy="1373266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198" r="1198"/>
            <a:stretch>
              <a:fillRect/>
            </a:stretch>
          </p:blipFill>
          <p:spPr>
            <a:xfrm>
              <a:off x="0" y="0"/>
              <a:ext cx="13018077" cy="13732661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457806" y="2914678"/>
            <a:ext cx="7672922" cy="132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84"/>
              </a:lnSpc>
            </a:pPr>
            <a:r>
              <a:rPr lang="en-US" sz="8800" b="1">
                <a:solidFill>
                  <a:srgbClr val="FEFEFE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ARKTIS I ENDRING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57806" y="4083227"/>
            <a:ext cx="7672922" cy="367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5999" spc="-29" dirty="0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Klima </a:t>
            </a:r>
            <a:r>
              <a:rPr lang="en-US" sz="5999" spc="-29" dirty="0" err="1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og</a:t>
            </a:r>
            <a:r>
              <a:rPr lang="en-US" sz="5999" spc="-29" dirty="0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 </a:t>
            </a:r>
            <a:r>
              <a:rPr lang="en-US" sz="5999" spc="-29" dirty="0" err="1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geopolitikk</a:t>
            </a:r>
            <a:endParaRPr lang="en-US" sz="5999" spc="-29" dirty="0">
              <a:solidFill>
                <a:srgbClr val="C6624D"/>
              </a:solidFill>
              <a:latin typeface="Heading Now 31-38"/>
              <a:ea typeface="Heading Now 31-38"/>
              <a:cs typeface="Heading Now 31-38"/>
              <a:sym typeface="Heading Now 31-38"/>
            </a:endParaRPr>
          </a:p>
          <a:p>
            <a:pPr algn="l">
              <a:lnSpc>
                <a:spcPts val="3599"/>
              </a:lnSpc>
            </a:pPr>
            <a:endParaRPr lang="en-US" sz="5999" spc="-29" dirty="0">
              <a:solidFill>
                <a:srgbClr val="C6624D"/>
              </a:solidFill>
              <a:latin typeface="Heading Now 31-38"/>
              <a:ea typeface="Heading Now 31-38"/>
              <a:cs typeface="Heading Now 31-38"/>
              <a:sym typeface="Heading Now 31-38"/>
            </a:endParaRP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Økt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skipstrafikk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langs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Den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nordlige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sjørute</a:t>
            </a:r>
            <a:endParaRPr lang="en-US" sz="2999" spc="-14" dirty="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Kamp om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olje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,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gass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og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kritiske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mineraler</a:t>
            </a:r>
            <a:endParaRPr lang="en-US" sz="2999" spc="-14" dirty="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Økt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russisk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og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kinesisk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aktivitet</a:t>
            </a:r>
            <a:endParaRPr lang="en-US" sz="2999" spc="-14" dirty="0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Svalbard er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en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del av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Russlands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“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særlige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dirty="0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interessesfære</a:t>
            </a:r>
            <a:r>
              <a:rPr lang="en-US" sz="2999" spc="-14" dirty="0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”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773255" y="557745"/>
            <a:ext cx="3486045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PRESENTERT AV: </a:t>
            </a:r>
            <a:r>
              <a:rPr lang="en-US" sz="1599" b="1">
                <a:solidFill>
                  <a:srgbClr val="C6624D"/>
                </a:solidFill>
                <a:latin typeface="Calibre Semi-Bold"/>
                <a:ea typeface="Calibre Semi-Bold"/>
                <a:cs typeface="Calibre Semi-Bold"/>
                <a:sym typeface="Calibre Semi-Bold"/>
              </a:rPr>
              <a:t>AAGE BORCHGREVINK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O"/>
          </a:p>
        </p:txBody>
      </p:sp>
      <p:sp>
        <p:nvSpPr>
          <p:cNvPr id="3" name="TextBox 3"/>
          <p:cNvSpPr txBox="1"/>
          <p:nvPr/>
        </p:nvSpPr>
        <p:spPr>
          <a:xfrm>
            <a:off x="3007972" y="3126146"/>
            <a:ext cx="12272056" cy="421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78"/>
              </a:lnSpc>
            </a:pPr>
            <a:r>
              <a:rPr lang="en-US" sz="16998" b="1">
                <a:solidFill>
                  <a:srgbClr val="FEFEFE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RUSSLAND</a:t>
            </a:r>
            <a:r>
              <a:rPr lang="en-US" sz="16998" b="1">
                <a:solidFill>
                  <a:srgbClr val="C6624D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 ETTER 2022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12986" y="577849"/>
            <a:ext cx="3486045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PRESENTERT AV: </a:t>
            </a:r>
            <a:r>
              <a:rPr lang="en-US" sz="1599" b="1">
                <a:solidFill>
                  <a:srgbClr val="C6624D"/>
                </a:solidFill>
                <a:latin typeface="Calibre Semi-Bold"/>
                <a:ea typeface="Calibre Semi-Bold"/>
                <a:cs typeface="Calibre Semi-Bold"/>
                <a:sym typeface="Calibre Semi-Bold"/>
              </a:rPr>
              <a:t>AAGE BORCHGREVINK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39430" y="7981950"/>
            <a:ext cx="5207548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3" lvl="1" indent="-399411" algn="l">
              <a:lnSpc>
                <a:spcPts val="4439"/>
              </a:lnSpc>
              <a:buFont typeface="Arial"/>
              <a:buChar char="•"/>
            </a:pPr>
            <a:r>
              <a:rPr lang="en-US" sz="3699" spc="-18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Krigsøkonomi</a:t>
            </a:r>
            <a:endParaRPr lang="en-US" sz="3699" spc="-18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798823" lvl="1" indent="-399411" algn="l">
              <a:lnSpc>
                <a:spcPts val="4439"/>
              </a:lnSpc>
              <a:buFont typeface="Arial"/>
              <a:buChar char="•"/>
            </a:pPr>
            <a:r>
              <a:rPr lang="en-US" sz="3699" spc="-18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Økt</a:t>
            </a:r>
            <a:r>
              <a:rPr lang="en-US" sz="3699" spc="-18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3699" spc="-18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militarisering</a:t>
            </a:r>
            <a:r>
              <a:rPr lang="en-US" sz="3699" spc="-18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i </a:t>
            </a:r>
            <a:r>
              <a:rPr lang="en-US" sz="3699" spc="-18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nord</a:t>
            </a:r>
            <a:endParaRPr lang="en-US" sz="3699" spc="-18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846979" y="7981950"/>
            <a:ext cx="7947506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3" lvl="1" indent="-399411" algn="l">
              <a:lnSpc>
                <a:spcPts val="4439"/>
              </a:lnSpc>
              <a:buFont typeface="Arial"/>
              <a:buChar char="•"/>
            </a:pPr>
            <a:r>
              <a:rPr lang="en-US" sz="3699" spc="-18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Norge på listen over “uvennlige stater”</a:t>
            </a:r>
          </a:p>
          <a:p>
            <a:pPr marL="798823" lvl="1" indent="-399411" algn="l">
              <a:lnSpc>
                <a:spcPts val="4439"/>
              </a:lnSpc>
              <a:buFont typeface="Arial"/>
              <a:buChar char="•"/>
            </a:pPr>
            <a:r>
              <a:rPr lang="en-US" sz="3699" spc="-18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Økt hybrid aktivitet i nordområdene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O"/>
          </a:p>
        </p:txBody>
      </p:sp>
      <p:grpSp>
        <p:nvGrpSpPr>
          <p:cNvPr id="3" name="Group 3"/>
          <p:cNvGrpSpPr/>
          <p:nvPr/>
        </p:nvGrpSpPr>
        <p:grpSpPr>
          <a:xfrm>
            <a:off x="9509921" y="1540539"/>
            <a:ext cx="8099586" cy="3915210"/>
            <a:chOff x="0" y="0"/>
            <a:chExt cx="10799447" cy="522028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375" b="2375"/>
            <a:stretch>
              <a:fillRect/>
            </a:stretch>
          </p:blipFill>
          <p:spPr>
            <a:xfrm>
              <a:off x="0" y="0"/>
              <a:ext cx="10799447" cy="522028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5194327" y="1560344"/>
            <a:ext cx="3886969" cy="3915210"/>
            <a:chOff x="0" y="0"/>
            <a:chExt cx="5182625" cy="522028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429" b="429"/>
            <a:stretch>
              <a:fillRect/>
            </a:stretch>
          </p:blipFill>
          <p:spPr>
            <a:xfrm>
              <a:off x="0" y="0"/>
              <a:ext cx="5182625" cy="522028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76769" y="1540539"/>
            <a:ext cx="4087209" cy="3935015"/>
            <a:chOff x="0" y="0"/>
            <a:chExt cx="5449612" cy="524668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533" r="533"/>
            <a:stretch>
              <a:fillRect/>
            </a:stretch>
          </p:blipFill>
          <p:spPr>
            <a:xfrm>
              <a:off x="0" y="0"/>
              <a:ext cx="5449612" cy="5246687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578120" y="6526378"/>
            <a:ext cx="8661679" cy="2110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42"/>
              </a:lnSpc>
            </a:pPr>
            <a:r>
              <a:rPr lang="en-US" sz="12699">
                <a:solidFill>
                  <a:srgbClr val="C6624D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UNDERVANNSTRUSSEL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76354" y="8654614"/>
            <a:ext cx="7410067" cy="904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Fiberkabelbrudd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ved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Svalbard,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Finnmark</a:t>
            </a:r>
            <a:endParaRPr lang="en-US" sz="2999" spc="-14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Sårbarhet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ved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Melkøya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og</a:t>
            </a: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 nye </a:t>
            </a:r>
            <a:r>
              <a:rPr lang="en-US" sz="2999" spc="-14" err="1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rør</a:t>
            </a:r>
            <a:endParaRPr lang="en-US" sz="2999" spc="-14">
              <a:solidFill>
                <a:srgbClr val="FEFEFE"/>
              </a:solidFill>
              <a:latin typeface="Calibre"/>
              <a:ea typeface="Calibre"/>
              <a:cs typeface="Calibre"/>
              <a:sym typeface="Calibr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78120" y="5435659"/>
            <a:ext cx="17131761" cy="139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1"/>
              </a:lnSpc>
            </a:pPr>
            <a:r>
              <a:rPr lang="en-US" sz="7200" b="1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KRITISK INFRASTRUKTUR ER SÅRBAR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2986" y="577849"/>
            <a:ext cx="3486045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PRESENTERT AV: </a:t>
            </a:r>
            <a:r>
              <a:rPr lang="en-US" sz="1599" b="1">
                <a:solidFill>
                  <a:srgbClr val="C6624D"/>
                </a:solidFill>
                <a:latin typeface="Calibre Semi-Bold"/>
                <a:ea typeface="Calibre Semi-Bold"/>
                <a:cs typeface="Calibre Semi-Bold"/>
                <a:sym typeface="Calibre Semi-Bold"/>
              </a:rPr>
              <a:t>AAGE BORCHGREVINK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6769" y="8580220"/>
            <a:ext cx="7410067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Spesialubåter stasjonert på Kolahalvøya</a:t>
            </a: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 spc="-14">
                <a:solidFill>
                  <a:srgbClr val="FEFEFE"/>
                </a:solidFill>
                <a:latin typeface="Calibre"/>
                <a:ea typeface="Calibre"/>
                <a:cs typeface="Calibre"/>
                <a:sym typeface="Calibre"/>
              </a:rPr>
              <a:t>Evne til å ramme havbunnsinfrastruktur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7C71E7972502341AF58C43C6C6B6575" ma:contentTypeVersion="15" ma:contentTypeDescription="Opprett et nytt dokument." ma:contentTypeScope="" ma:versionID="5b7b487f26656a41426c9e937c81c565">
  <xsd:schema xmlns:xsd="http://www.w3.org/2001/XMLSchema" xmlns:xs="http://www.w3.org/2001/XMLSchema" xmlns:p="http://schemas.microsoft.com/office/2006/metadata/properties" xmlns:ns2="0ecc9700-b2d2-417a-b3ed-46bdcac8d59d" xmlns:ns3="45556a41-aac9-4e4e-b02c-2e6dcd91bf37" targetNamespace="http://schemas.microsoft.com/office/2006/metadata/properties" ma:root="true" ma:fieldsID="36e2ba8cd09fdd7f9ddcbcc35d0d3752" ns2:_="" ns3:_="">
    <xsd:import namespace="0ecc9700-b2d2-417a-b3ed-46bdcac8d59d"/>
    <xsd:import namespace="45556a41-aac9-4e4e-b02c-2e6dcd91bf3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c9700-b2d2-417a-b3ed-46bdcac8d59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ildemerkelapper" ma:readOnly="false" ma:fieldId="{5cf76f15-5ced-4ddc-b409-7134ff3c332f}" ma:taxonomyMulti="true" ma:sspId="2efb7d93-9305-4ac7-9273-47b29c019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556a41-aac9-4e4e-b02c-2e6dcd91bf3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ef760fd-a402-45ec-9066-ebd1368a14db}" ma:internalName="TaxCatchAll" ma:showField="CatchAllData" ma:web="45556a41-aac9-4e4e-b02c-2e6dcd91bf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c9700-b2d2-417a-b3ed-46bdcac8d59d">
      <Terms xmlns="http://schemas.microsoft.com/office/infopath/2007/PartnerControls"/>
    </lcf76f155ced4ddcb4097134ff3c332f>
    <TaxCatchAll xmlns="45556a41-aac9-4e4e-b02c-2e6dcd91bf37" xsi:nil="true"/>
  </documentManagement>
</p:properties>
</file>

<file path=customXml/itemProps1.xml><?xml version="1.0" encoding="utf-8"?>
<ds:datastoreItem xmlns:ds="http://schemas.openxmlformats.org/officeDocument/2006/customXml" ds:itemID="{27FA167F-D6DA-49F6-A6BB-3BF3099EBE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9229B4-84E7-4435-8DB1-0DC903BC11E6}">
  <ds:schemaRefs>
    <ds:schemaRef ds:uri="0ecc9700-b2d2-417a-b3ed-46bdcac8d59d"/>
    <ds:schemaRef ds:uri="45556a41-aac9-4e4e-b02c-2e6dcd91bf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6BAF016-FFE9-4EA1-B4B5-E0D4F29F4520}">
  <ds:schemaRefs>
    <ds:schemaRef ds:uri="http://schemas.microsoft.com/office/infopath/2007/PartnerControls"/>
    <ds:schemaRef ds:uri="http://schemas.microsoft.com/office/2006/documentManagement/types"/>
    <ds:schemaRef ds:uri="0ecc9700-b2d2-417a-b3ed-46bdcac8d59d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  <ds:schemaRef ds:uri="45556a41-aac9-4e4e-b02c-2e6dcd91bf3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599</Words>
  <Application>Microsoft Macintosh PowerPoint</Application>
  <PresentationFormat>Custom</PresentationFormat>
  <Paragraphs>147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Calibre Medium</vt:lpstr>
      <vt:lpstr>Aptos</vt:lpstr>
      <vt:lpstr>Calibri</vt:lpstr>
      <vt:lpstr>Heading Now 61-68 Bold</vt:lpstr>
      <vt:lpstr>Calibre Bold</vt:lpstr>
      <vt:lpstr>Calibre Semi-Bold</vt:lpstr>
      <vt:lpstr>Calibre</vt:lpstr>
      <vt:lpstr>Heading Now 31-38 Bold</vt:lpstr>
      <vt:lpstr>Arial</vt:lpstr>
      <vt:lpstr>Heading Now 31-38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Bold Project Proposal Presentation</dc:title>
  <cp:lastModifiedBy>Beatrice Karen Bjørsvik</cp:lastModifiedBy>
  <cp:revision>10</cp:revision>
  <cp:lastPrinted>2026-02-24T13:04:41Z</cp:lastPrinted>
  <dcterms:created xsi:type="dcterms:W3CDTF">2006-08-16T00:00:00Z</dcterms:created>
  <dcterms:modified xsi:type="dcterms:W3CDTF">2026-02-27T09:23:06Z</dcterms:modified>
  <dc:identifier>DAHCJSZjM3M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0x01010097C71E7972502341AF58C43C6C6B6575</vt:lpwstr>
  </property>
  <property fmtid="{D5CDD505-2E9C-101B-9397-08002B2CF9AE}" pid="3" name="MediaServiceImageTags">
    <vt:lpwstr/>
  </property>
</Properties>
</file>